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323" r:id="rId5"/>
    <p:sldId id="273" r:id="rId6"/>
    <p:sldId id="327" r:id="rId7"/>
    <p:sldId id="297" r:id="rId8"/>
    <p:sldId id="338" r:id="rId9"/>
    <p:sldId id="339" r:id="rId10"/>
    <p:sldId id="302" r:id="rId11"/>
    <p:sldId id="340" r:id="rId12"/>
    <p:sldId id="331" r:id="rId13"/>
    <p:sldId id="337" r:id="rId14"/>
    <p:sldId id="336" r:id="rId15"/>
    <p:sldId id="335" r:id="rId16"/>
    <p:sldId id="332" r:id="rId17"/>
    <p:sldId id="333" r:id="rId18"/>
    <p:sldId id="298" r:id="rId19"/>
    <p:sldId id="307" r:id="rId20"/>
    <p:sldId id="325" r:id="rId21"/>
    <p:sldId id="279" r:id="rId22"/>
    <p:sldId id="289" r:id="rId23"/>
    <p:sldId id="265"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94" autoAdjust="0"/>
    <p:restoredTop sz="94660"/>
  </p:normalViewPr>
  <p:slideViewPr>
    <p:cSldViewPr>
      <p:cViewPr varScale="1">
        <p:scale>
          <a:sx n="78" d="100"/>
          <a:sy n="78" d="100"/>
        </p:scale>
        <p:origin x="1838"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4/16/2025</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4/16/2025</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4/16/2025</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4/16/2025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ydv-kanchan/EasyMart/tree/main"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nodejs.org/en" TargetMode="External"/><Relationship Id="rId2" Type="http://schemas.openxmlformats.org/officeDocument/2006/relationships/hyperlink" Target="https://expressjs.com/" TargetMode="External"/><Relationship Id="rId1" Type="http://schemas.openxmlformats.org/officeDocument/2006/relationships/slideLayout" Target="../slideLayouts/slideLayout3.xml"/><Relationship Id="rId5" Type="http://schemas.openxmlformats.org/officeDocument/2006/relationships/hyperlink" Target="https://react.dev/" TargetMode="External"/><Relationship Id="rId4" Type="http://schemas.openxmlformats.org/officeDocument/2006/relationships/hyperlink" Target="https://www.mysql.com/"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93672" y="5619121"/>
            <a:ext cx="9252520" cy="1331518"/>
          </a:xfrm>
          <a:prstGeom prst="rect">
            <a:avLst/>
          </a:prstGeom>
          <a:noFill/>
        </p:spPr>
        <p:txBody>
          <a:bodyPr wrap="square" rtlCol="0">
            <a:spAutoFit/>
          </a:bodyPr>
          <a:lstStyle/>
          <a:p>
            <a:pPr marL="1457325">
              <a:lnSpc>
                <a:spcPct val="107000"/>
              </a:lnSpc>
              <a:spcAft>
                <a:spcPts val="275"/>
              </a:spcAft>
            </a:pPr>
            <a:r>
              <a:rPr lang="en-IN" sz="2400" b="1" kern="100" dirty="0">
                <a:solidFill>
                  <a:srgbClr val="000000"/>
                </a:solidFill>
                <a:effectLst/>
                <a:latin typeface="Times New Roman" panose="02020603050405020304" pitchFamily="18" charset="0"/>
                <a:ea typeface="Times New Roman" panose="02020603050405020304" pitchFamily="18" charset="0"/>
              </a:rPr>
              <a:t>Department of Computer Science and Engineering, </a:t>
            </a:r>
            <a:endParaRPr lang="en-IN" sz="2400" b="1" kern="100" dirty="0">
              <a:solidFill>
                <a:srgbClr val="000000"/>
              </a:solidFill>
              <a:effectLst/>
              <a:latin typeface="Calibri" panose="020F0502020204030204" pitchFamily="34" charset="0"/>
              <a:ea typeface="Calibri" panose="020F0502020204030204" pitchFamily="34" charset="0"/>
            </a:endParaRPr>
          </a:p>
          <a:p>
            <a:pPr marL="547370" algn="ctr">
              <a:lnSpc>
                <a:spcPct val="107000"/>
              </a:lnSpc>
              <a:spcAft>
                <a:spcPts val="800"/>
              </a:spcAft>
            </a:pPr>
            <a:r>
              <a:rPr lang="en-IN" sz="2400" b="1" kern="100" dirty="0" err="1">
                <a:solidFill>
                  <a:srgbClr val="000000"/>
                </a:solidFill>
                <a:effectLst/>
                <a:latin typeface="Times New Roman" panose="02020603050405020304" pitchFamily="18" charset="0"/>
                <a:ea typeface="Times New Roman" panose="02020603050405020304" pitchFamily="18" charset="0"/>
              </a:rPr>
              <a:t>Chitkara</a:t>
            </a:r>
            <a:r>
              <a:rPr lang="en-IN" sz="2400" b="1" kern="100" dirty="0">
                <a:solidFill>
                  <a:srgbClr val="000000"/>
                </a:solidFill>
                <a:effectLst/>
                <a:latin typeface="Times New Roman" panose="02020603050405020304" pitchFamily="18" charset="0"/>
                <a:ea typeface="Times New Roman" panose="02020603050405020304" pitchFamily="18" charset="0"/>
              </a:rPr>
              <a:t> University, Punjab </a:t>
            </a:r>
            <a:endParaRPr lang="en-IN" sz="2400" b="1" kern="100" dirty="0">
              <a:solidFill>
                <a:srgbClr val="000000"/>
              </a:solidFill>
              <a:effectLst/>
              <a:latin typeface="Calibri" panose="020F0502020204030204" pitchFamily="34" charset="0"/>
              <a:ea typeface="Calibri" panose="020F0502020204030204" pitchFamily="34" charset="0"/>
            </a:endParaRPr>
          </a:p>
          <a:p>
            <a:endParaRPr lang="en-US" sz="2000" b="1" dirty="0">
              <a:solidFill>
                <a:srgbClr val="FF0000"/>
              </a:solidFill>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3F65A776-8973-9EAE-EA20-A24928924170}"/>
              </a:ext>
            </a:extLst>
          </p:cNvPr>
          <p:cNvSpPr txBox="1"/>
          <p:nvPr/>
        </p:nvSpPr>
        <p:spPr>
          <a:xfrm>
            <a:off x="971600" y="1308096"/>
            <a:ext cx="7285143" cy="1815882"/>
          </a:xfrm>
          <a:prstGeom prst="rect">
            <a:avLst/>
          </a:prstGeom>
          <a:noFill/>
        </p:spPr>
        <p:txBody>
          <a:bodyPr wrap="square" rtlCol="0">
            <a:spAutoFit/>
          </a:bodyPr>
          <a:lstStyle/>
          <a:p>
            <a:pPr algn="ctr"/>
            <a:r>
              <a:rPr lang="en-IN" sz="1800" b="1" dirty="0">
                <a:solidFill>
                  <a:srgbClr val="000000"/>
                </a:solidFill>
                <a:effectLst/>
                <a:latin typeface="Times New Roman" panose="02020603050405020304" pitchFamily="18" charset="0"/>
                <a:ea typeface="Times New Roman" panose="02020603050405020304" pitchFamily="18" charset="0"/>
              </a:rPr>
              <a:t>Project Presentation on Full Stack Engineering (</a:t>
            </a:r>
            <a:r>
              <a:rPr lang="en-IN" b="1" dirty="0">
                <a:solidFill>
                  <a:srgbClr val="000000"/>
                </a:solidFill>
                <a:latin typeface="Times New Roman" panose="02020603050405020304" pitchFamily="18" charset="0"/>
                <a:ea typeface="Times New Roman" panose="02020603050405020304" pitchFamily="18" charset="0"/>
              </a:rPr>
              <a:t>FSE</a:t>
            </a:r>
            <a:r>
              <a:rPr lang="en-IN" sz="1800" b="1" dirty="0">
                <a:solidFill>
                  <a:srgbClr val="000000"/>
                </a:solidFill>
                <a:effectLst/>
                <a:latin typeface="Times New Roman" panose="02020603050405020304" pitchFamily="18" charset="0"/>
                <a:ea typeface="Times New Roman" panose="02020603050405020304" pitchFamily="18" charset="0"/>
              </a:rPr>
              <a:t>) </a:t>
            </a:r>
          </a:p>
          <a:p>
            <a:pPr algn="ctr"/>
            <a:r>
              <a:rPr lang="en-IN" b="1" dirty="0">
                <a:solidFill>
                  <a:srgbClr val="000000"/>
                </a:solidFill>
                <a:latin typeface="Times New Roman" panose="02020603050405020304" pitchFamily="18" charset="0"/>
                <a:ea typeface="Times New Roman" panose="02020603050405020304" pitchFamily="18" charset="0"/>
              </a:rPr>
              <a:t>On</a:t>
            </a:r>
            <a:r>
              <a:rPr lang="en-IN" sz="1800" b="1" dirty="0">
                <a:solidFill>
                  <a:srgbClr val="000000"/>
                </a:solidFill>
                <a:effectLst/>
                <a:latin typeface="Times New Roman" panose="02020603050405020304" pitchFamily="18" charset="0"/>
                <a:ea typeface="Times New Roman" panose="02020603050405020304" pitchFamily="18" charset="0"/>
              </a:rPr>
              <a:t> </a:t>
            </a:r>
          </a:p>
          <a:p>
            <a:pPr algn="ctr"/>
            <a:endParaRPr lang="en-IN" sz="1800" b="1" dirty="0">
              <a:solidFill>
                <a:srgbClr val="000000"/>
              </a:solidFill>
              <a:effectLst/>
              <a:latin typeface="Times New Roman" panose="02020603050405020304" pitchFamily="18" charset="0"/>
              <a:ea typeface="Times New Roman" panose="02020603050405020304" pitchFamily="18" charset="0"/>
            </a:endParaRPr>
          </a:p>
          <a:p>
            <a:pPr algn="ctr"/>
            <a:r>
              <a:rPr lang="en-IN" b="1" dirty="0" err="1">
                <a:solidFill>
                  <a:srgbClr val="000000"/>
                </a:solidFill>
                <a:latin typeface="Times New Roman" panose="02020603050405020304" pitchFamily="18" charset="0"/>
                <a:ea typeface="Times New Roman" panose="02020603050405020304" pitchFamily="18" charset="0"/>
              </a:rPr>
              <a:t>EasyMart</a:t>
            </a:r>
            <a:r>
              <a:rPr lang="en-IN" b="1" dirty="0">
                <a:solidFill>
                  <a:srgbClr val="000000"/>
                </a:solidFill>
                <a:latin typeface="Times New Roman" panose="02020603050405020304" pitchFamily="18" charset="0"/>
                <a:ea typeface="Times New Roman" panose="02020603050405020304" pitchFamily="18" charset="0"/>
              </a:rPr>
              <a:t> </a:t>
            </a:r>
            <a:endParaRPr lang="en-IN" sz="1800" b="1" dirty="0">
              <a:solidFill>
                <a:srgbClr val="000000"/>
              </a:solidFill>
              <a:effectLst/>
              <a:latin typeface="Times New Roman" panose="02020603050405020304" pitchFamily="18" charset="0"/>
              <a:ea typeface="Times New Roman" panose="02020603050405020304" pitchFamily="18" charset="0"/>
            </a:endParaRPr>
          </a:p>
          <a:p>
            <a:pPr algn="ctr"/>
            <a:endParaRPr lang="en-IN" sz="4000" dirty="0">
              <a:solidFill>
                <a:srgbClr val="FF0000"/>
              </a:solidFill>
            </a:endParaRPr>
          </a:p>
        </p:txBody>
      </p:sp>
      <p:sp>
        <p:nvSpPr>
          <p:cNvPr id="6" name="TextBox 5">
            <a:extLst>
              <a:ext uri="{FF2B5EF4-FFF2-40B4-BE49-F238E27FC236}">
                <a16:creationId xmlns:a16="http://schemas.microsoft.com/office/drawing/2014/main" id="{74E1D4E5-BD65-D01B-DE12-02BA77C72F7C}"/>
              </a:ext>
            </a:extLst>
          </p:cNvPr>
          <p:cNvSpPr txBox="1"/>
          <p:nvPr/>
        </p:nvSpPr>
        <p:spPr>
          <a:xfrm>
            <a:off x="611560" y="4279345"/>
            <a:ext cx="3384376" cy="1015663"/>
          </a:xfrm>
          <a:prstGeom prst="rect">
            <a:avLst/>
          </a:prstGeom>
          <a:noFill/>
        </p:spPr>
        <p:txBody>
          <a:bodyPr wrap="square" rtlCol="0">
            <a:spAutoFit/>
          </a:bodyPr>
          <a:lstStyle/>
          <a:p>
            <a:r>
              <a:rPr lang="en-IN" sz="2000" b="1" dirty="0"/>
              <a:t>Submitted by:</a:t>
            </a:r>
            <a:endParaRPr lang="en-IN" sz="2000" dirty="0"/>
          </a:p>
          <a:p>
            <a:r>
              <a:rPr lang="en-IN" sz="2000" dirty="0"/>
              <a:t>Jasjeet Kaur (2210990442)</a:t>
            </a:r>
          </a:p>
          <a:p>
            <a:r>
              <a:rPr lang="en-IN" sz="2000" dirty="0"/>
              <a:t>Kanchan Yadav (2210990471)</a:t>
            </a:r>
          </a:p>
        </p:txBody>
      </p:sp>
      <p:sp>
        <p:nvSpPr>
          <p:cNvPr id="10" name="TextBox 9">
            <a:extLst>
              <a:ext uri="{FF2B5EF4-FFF2-40B4-BE49-F238E27FC236}">
                <a16:creationId xmlns:a16="http://schemas.microsoft.com/office/drawing/2014/main" id="{A673B8CD-AC49-9790-97CC-47D839B95817}"/>
              </a:ext>
            </a:extLst>
          </p:cNvPr>
          <p:cNvSpPr txBox="1"/>
          <p:nvPr/>
        </p:nvSpPr>
        <p:spPr>
          <a:xfrm>
            <a:off x="6063082" y="4490711"/>
            <a:ext cx="2613374" cy="707886"/>
          </a:xfrm>
          <a:prstGeom prst="rect">
            <a:avLst/>
          </a:prstGeom>
          <a:noFill/>
        </p:spPr>
        <p:txBody>
          <a:bodyPr wrap="square" rtlCol="0">
            <a:spAutoFit/>
          </a:bodyPr>
          <a:lstStyle/>
          <a:p>
            <a:r>
              <a:rPr lang="en-IN" sz="2000" b="1" dirty="0"/>
              <a:t>Supervised By:</a:t>
            </a:r>
          </a:p>
          <a:p>
            <a:r>
              <a:rPr lang="en-IN" sz="2000" dirty="0"/>
              <a:t>Mr. Gautam Mukherjee</a:t>
            </a:r>
          </a:p>
        </p:txBody>
      </p:sp>
      <p:pic>
        <p:nvPicPr>
          <p:cNvPr id="3" name="Picture 2">
            <a:extLst>
              <a:ext uri="{FF2B5EF4-FFF2-40B4-BE49-F238E27FC236}">
                <a16:creationId xmlns:a16="http://schemas.microsoft.com/office/drawing/2014/main" id="{2864BE56-20D5-DC9D-0BF4-567689C162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80917" y="2056441"/>
            <a:ext cx="2982165" cy="2060848"/>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4000"/>
    </mc:Choice>
    <mc:Fallback xmlns="">
      <p:transition advTm="4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C22441-C6BC-54D1-6256-1CA6E0FE86CC}"/>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2DF34278-0421-2BA1-13E3-D17C20F1208F}"/>
              </a:ext>
            </a:extLst>
          </p:cNvPr>
          <p:cNvPicPr>
            <a:picLocks noChangeAspect="1"/>
          </p:cNvPicPr>
          <p:nvPr/>
        </p:nvPicPr>
        <p:blipFill>
          <a:blip r:embed="rId2"/>
          <a:stretch>
            <a:fillRect/>
          </a:stretch>
        </p:blipFill>
        <p:spPr>
          <a:xfrm>
            <a:off x="184662" y="1223298"/>
            <a:ext cx="8959338" cy="4411403"/>
          </a:xfrm>
          <a:prstGeom prst="rect">
            <a:avLst/>
          </a:prstGeom>
        </p:spPr>
      </p:pic>
    </p:spTree>
    <p:extLst>
      <p:ext uri="{BB962C8B-B14F-4D97-AF65-F5344CB8AC3E}">
        <p14:creationId xmlns:p14="http://schemas.microsoft.com/office/powerpoint/2010/main" val="421670914"/>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B06D-1EAC-55CC-59A0-720FA9684318}"/>
              </a:ext>
            </a:extLst>
          </p:cNvPr>
          <p:cNvSpPr>
            <a:spLocks noGrp="1"/>
          </p:cNvSpPr>
          <p:nvPr>
            <p:ph type="ctrTitle"/>
          </p:nvPr>
        </p:nvSpPr>
        <p:spPr>
          <a:xfrm>
            <a:off x="0" y="1"/>
            <a:ext cx="3923928" cy="914400"/>
          </a:xfrm>
        </p:spPr>
        <p:txBody>
          <a:bodyPr/>
          <a:lstStyle/>
          <a:p>
            <a:r>
              <a:rPr lang="en-IN" dirty="0"/>
              <a:t>Project Highlights</a:t>
            </a:r>
          </a:p>
        </p:txBody>
      </p:sp>
      <p:sp>
        <p:nvSpPr>
          <p:cNvPr id="6" name="Subtitle 5">
            <a:extLst>
              <a:ext uri="{FF2B5EF4-FFF2-40B4-BE49-F238E27FC236}">
                <a16:creationId xmlns:a16="http://schemas.microsoft.com/office/drawing/2014/main" id="{59E043DF-CED8-F1E1-C670-1EEAA4374DE0}"/>
              </a:ext>
            </a:extLst>
          </p:cNvPr>
          <p:cNvSpPr>
            <a:spLocks noGrp="1"/>
          </p:cNvSpPr>
          <p:nvPr>
            <p:ph type="subTitle" idx="1"/>
          </p:nvPr>
        </p:nvSpPr>
        <p:spPr/>
        <p:txBody>
          <a:bodyPr/>
          <a:lstStyle/>
          <a:p>
            <a:endParaRPr lang="en-IN"/>
          </a:p>
        </p:txBody>
      </p:sp>
      <p:pic>
        <p:nvPicPr>
          <p:cNvPr id="8" name="Picture 7">
            <a:extLst>
              <a:ext uri="{FF2B5EF4-FFF2-40B4-BE49-F238E27FC236}">
                <a16:creationId xmlns:a16="http://schemas.microsoft.com/office/drawing/2014/main" id="{00D7940E-C298-ADFD-D851-453C5423B51A}"/>
              </a:ext>
            </a:extLst>
          </p:cNvPr>
          <p:cNvPicPr>
            <a:picLocks noChangeAspect="1"/>
          </p:cNvPicPr>
          <p:nvPr/>
        </p:nvPicPr>
        <p:blipFill>
          <a:blip r:embed="rId2"/>
          <a:stretch>
            <a:fillRect/>
          </a:stretch>
        </p:blipFill>
        <p:spPr>
          <a:xfrm>
            <a:off x="186815" y="1268760"/>
            <a:ext cx="8770369" cy="4512728"/>
          </a:xfrm>
          <a:prstGeom prst="rect">
            <a:avLst/>
          </a:prstGeom>
        </p:spPr>
      </p:pic>
    </p:spTree>
    <p:extLst>
      <p:ext uri="{BB962C8B-B14F-4D97-AF65-F5344CB8AC3E}">
        <p14:creationId xmlns:p14="http://schemas.microsoft.com/office/powerpoint/2010/main" val="2119181046"/>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FB3F44-7FCE-0A20-1831-486CF6DAFBB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5F56E9-70E5-CC0B-9020-123E069FED7E}"/>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0ABD5CB5-0E47-649C-AA91-F37BE378D3C8}"/>
              </a:ext>
            </a:extLst>
          </p:cNvPr>
          <p:cNvPicPr>
            <a:picLocks noChangeAspect="1"/>
          </p:cNvPicPr>
          <p:nvPr/>
        </p:nvPicPr>
        <p:blipFill>
          <a:blip r:embed="rId2"/>
          <a:stretch>
            <a:fillRect/>
          </a:stretch>
        </p:blipFill>
        <p:spPr>
          <a:xfrm>
            <a:off x="188465" y="1268759"/>
            <a:ext cx="8560000" cy="4413357"/>
          </a:xfrm>
          <a:prstGeom prst="rect">
            <a:avLst/>
          </a:prstGeom>
        </p:spPr>
      </p:pic>
    </p:spTree>
    <p:extLst>
      <p:ext uri="{BB962C8B-B14F-4D97-AF65-F5344CB8AC3E}">
        <p14:creationId xmlns:p14="http://schemas.microsoft.com/office/powerpoint/2010/main" val="2190761284"/>
      </p:ext>
    </p:extLst>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EF3E3-0B62-4773-86CC-66A1B32556E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383C17A-E60F-C714-CDB1-BF5F8FDC8510}"/>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6" name="Picture 5">
            <a:extLst>
              <a:ext uri="{FF2B5EF4-FFF2-40B4-BE49-F238E27FC236}">
                <a16:creationId xmlns:a16="http://schemas.microsoft.com/office/drawing/2014/main" id="{D25AFAED-E3B5-3D69-A8F6-8B4DF0CCA3F7}"/>
              </a:ext>
            </a:extLst>
          </p:cNvPr>
          <p:cNvPicPr>
            <a:picLocks noChangeAspect="1"/>
          </p:cNvPicPr>
          <p:nvPr/>
        </p:nvPicPr>
        <p:blipFill>
          <a:blip r:embed="rId2"/>
          <a:stretch>
            <a:fillRect/>
          </a:stretch>
        </p:blipFill>
        <p:spPr>
          <a:xfrm>
            <a:off x="467544" y="1087484"/>
            <a:ext cx="7992888" cy="4683031"/>
          </a:xfrm>
          <a:prstGeom prst="rect">
            <a:avLst/>
          </a:prstGeom>
        </p:spPr>
      </p:pic>
    </p:spTree>
    <p:extLst>
      <p:ext uri="{BB962C8B-B14F-4D97-AF65-F5344CB8AC3E}">
        <p14:creationId xmlns:p14="http://schemas.microsoft.com/office/powerpoint/2010/main" val="3840653800"/>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DB5A6-5DA5-2304-7F11-453BE68A903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328DEE0-AB9C-D458-E24D-8F58C874DD4B}"/>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AB5C38A7-C9D2-176E-53CF-4D03516CC669}"/>
              </a:ext>
            </a:extLst>
          </p:cNvPr>
          <p:cNvPicPr>
            <a:picLocks noChangeAspect="1"/>
          </p:cNvPicPr>
          <p:nvPr/>
        </p:nvPicPr>
        <p:blipFill>
          <a:blip r:embed="rId2"/>
          <a:stretch>
            <a:fillRect/>
          </a:stretch>
        </p:blipFill>
        <p:spPr>
          <a:xfrm>
            <a:off x="467544" y="1049392"/>
            <a:ext cx="8064896" cy="4759216"/>
          </a:xfrm>
          <a:prstGeom prst="rect">
            <a:avLst/>
          </a:prstGeom>
        </p:spPr>
      </p:pic>
    </p:spTree>
    <p:extLst>
      <p:ext uri="{BB962C8B-B14F-4D97-AF65-F5344CB8AC3E}">
        <p14:creationId xmlns:p14="http://schemas.microsoft.com/office/powerpoint/2010/main" val="3352422100"/>
      </p:ext>
    </p:extLst>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CDC07-E4F2-2143-A41D-B8A177BAA5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EC121DD-8865-53CD-B73F-604B40628B72}"/>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DD7FFF7C-6943-6659-68C9-0EB67FF4FEDD}"/>
              </a:ext>
            </a:extLst>
          </p:cNvPr>
          <p:cNvPicPr>
            <a:picLocks noChangeAspect="1"/>
          </p:cNvPicPr>
          <p:nvPr/>
        </p:nvPicPr>
        <p:blipFill>
          <a:blip r:embed="rId2"/>
          <a:stretch>
            <a:fillRect/>
          </a:stretch>
        </p:blipFill>
        <p:spPr>
          <a:xfrm>
            <a:off x="179512" y="1045958"/>
            <a:ext cx="8712968" cy="4766083"/>
          </a:xfrm>
          <a:prstGeom prst="rect">
            <a:avLst/>
          </a:prstGeom>
        </p:spPr>
      </p:pic>
    </p:spTree>
    <p:extLst>
      <p:ext uri="{BB962C8B-B14F-4D97-AF65-F5344CB8AC3E}">
        <p14:creationId xmlns:p14="http://schemas.microsoft.com/office/powerpoint/2010/main" val="3862007839"/>
      </p:ext>
    </p:extLst>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B2B80-F5BC-8341-B8F5-5EDAC02EA1D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D6C3417-3E19-F221-BE5C-B99EDE3660D4}"/>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79552714-1D91-5124-4190-402C7E9C7CD7}"/>
              </a:ext>
            </a:extLst>
          </p:cNvPr>
          <p:cNvPicPr>
            <a:picLocks noChangeAspect="1"/>
          </p:cNvPicPr>
          <p:nvPr/>
        </p:nvPicPr>
        <p:blipFill>
          <a:blip r:embed="rId2"/>
          <a:stretch>
            <a:fillRect/>
          </a:stretch>
        </p:blipFill>
        <p:spPr>
          <a:xfrm>
            <a:off x="467544" y="1108627"/>
            <a:ext cx="8136904" cy="4768645"/>
          </a:xfrm>
          <a:prstGeom prst="rect">
            <a:avLst/>
          </a:prstGeom>
        </p:spPr>
      </p:pic>
    </p:spTree>
    <p:extLst>
      <p:ext uri="{BB962C8B-B14F-4D97-AF65-F5344CB8AC3E}">
        <p14:creationId xmlns:p14="http://schemas.microsoft.com/office/powerpoint/2010/main" val="3769508261"/>
      </p:ext>
    </p:extLst>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14EB3D-38E3-5878-B21C-BB4CE19148F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0EFBD90-70DF-6C7D-2580-77B290B66499}"/>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6" name="Picture 5">
            <a:extLst>
              <a:ext uri="{FF2B5EF4-FFF2-40B4-BE49-F238E27FC236}">
                <a16:creationId xmlns:a16="http://schemas.microsoft.com/office/drawing/2014/main" id="{8626E836-CD8F-0E42-FFC9-89764DF013FF}"/>
              </a:ext>
            </a:extLst>
          </p:cNvPr>
          <p:cNvPicPr>
            <a:picLocks noChangeAspect="1"/>
          </p:cNvPicPr>
          <p:nvPr/>
        </p:nvPicPr>
        <p:blipFill>
          <a:blip r:embed="rId2"/>
          <a:stretch>
            <a:fillRect/>
          </a:stretch>
        </p:blipFill>
        <p:spPr>
          <a:xfrm>
            <a:off x="179512" y="1155560"/>
            <a:ext cx="8496944" cy="4546879"/>
          </a:xfrm>
          <a:prstGeom prst="rect">
            <a:avLst/>
          </a:prstGeom>
        </p:spPr>
      </p:pic>
    </p:spTree>
    <p:extLst>
      <p:ext uri="{BB962C8B-B14F-4D97-AF65-F5344CB8AC3E}">
        <p14:creationId xmlns:p14="http://schemas.microsoft.com/office/powerpoint/2010/main" val="3396456589"/>
      </p:ext>
    </p:extLst>
  </p:cSld>
  <p:clrMapOvr>
    <a:masterClrMapping/>
  </p:clrMapOvr>
  <p:transition advTm="4000">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71A1D4-28E6-89D0-4E38-4E583B6468A5}"/>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Results</a:t>
            </a:r>
          </a:p>
        </p:txBody>
      </p:sp>
      <p:sp>
        <p:nvSpPr>
          <p:cNvPr id="4" name="Rectangle 2">
            <a:extLst>
              <a:ext uri="{FF2B5EF4-FFF2-40B4-BE49-F238E27FC236}">
                <a16:creationId xmlns:a16="http://schemas.microsoft.com/office/drawing/2014/main" id="{806ED556-E10F-1E22-0D21-7F00B0FB7A9C}"/>
              </a:ext>
            </a:extLst>
          </p:cNvPr>
          <p:cNvSpPr>
            <a:spLocks noChangeArrowheads="1"/>
          </p:cNvSpPr>
          <p:nvPr/>
        </p:nvSpPr>
        <p:spPr bwMode="auto">
          <a:xfrm>
            <a:off x="345136" y="1124744"/>
            <a:ext cx="8331320" cy="369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Implemented Features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registration and login with role differentiation.</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authentication mechanisms.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 for user interactions.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Structured data management with MySQL.</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Experience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Intuitive interfaces tailored for both vendors and customers.</a:t>
            </a:r>
          </a:p>
        </p:txBody>
      </p:sp>
    </p:spTree>
    <p:extLst>
      <p:ext uri="{BB962C8B-B14F-4D97-AF65-F5344CB8AC3E}">
        <p14:creationId xmlns:p14="http://schemas.microsoft.com/office/powerpoint/2010/main" val="122085234"/>
      </p:ext>
    </p:extLst>
  </p:cSld>
  <p:clrMapOvr>
    <a:masterClrMapping/>
  </p:clrMapOvr>
  <p:transition advTm="4000">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C6D315-9D78-7C29-10AC-8F3ECEA570C0}"/>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Conclusion</a:t>
            </a:r>
          </a:p>
        </p:txBody>
      </p:sp>
      <p:sp>
        <p:nvSpPr>
          <p:cNvPr id="5" name="Rectangle 2">
            <a:extLst>
              <a:ext uri="{FF2B5EF4-FFF2-40B4-BE49-F238E27FC236}">
                <a16:creationId xmlns:a16="http://schemas.microsoft.com/office/drawing/2014/main" id="{D193D30A-1B3D-C635-30FD-08F9C8B9F171}"/>
              </a:ext>
            </a:extLst>
          </p:cNvPr>
          <p:cNvSpPr>
            <a:spLocks noChangeArrowheads="1"/>
          </p:cNvSpPr>
          <p:nvPr/>
        </p:nvSpPr>
        <p:spPr bwMode="auto">
          <a:xfrm>
            <a:off x="161764" y="1124744"/>
            <a:ext cx="8820472" cy="3076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EasyMart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successfully integrates essential e-commerce functionalities, providing a seamless platform for vendors and customers.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use of modern technologies ensures scalability and maintainability.</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Future enhancements can include payment gateway integration, product reviews, and advanced analytics.</a:t>
            </a:r>
          </a:p>
        </p:txBody>
      </p:sp>
    </p:spTree>
    <p:extLst>
      <p:ext uri="{BB962C8B-B14F-4D97-AF65-F5344CB8AC3E}">
        <p14:creationId xmlns:p14="http://schemas.microsoft.com/office/powerpoint/2010/main" val="570620080"/>
      </p:ext>
    </p:extLst>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167009"/>
            <a:ext cx="5400600" cy="646331"/>
          </a:xfrm>
          <a:prstGeom prst="rect">
            <a:avLst/>
          </a:prstGeom>
          <a:noFill/>
        </p:spPr>
        <p:txBody>
          <a:bodyPr wrap="square" rtlCol="0">
            <a:spAutoFit/>
          </a:bodyPr>
          <a:lstStyle/>
          <a:p>
            <a:r>
              <a:rPr lang="en-US" sz="3600" b="1" dirty="0">
                <a:latin typeface="Times New Roman" pitchFamily="18" charset="0"/>
                <a:cs typeface="Times New Roman" pitchFamily="18" charset="0"/>
              </a:rPr>
              <a:t>Table of Contents</a:t>
            </a:r>
            <a:endParaRPr lang="en-US" sz="2000" b="1" dirty="0">
              <a:latin typeface="Times New Roman" pitchFamily="18" charset="0"/>
              <a:cs typeface="Times New Roman" pitchFamily="18" charset="0"/>
            </a:endParaRPr>
          </a:p>
        </p:txBody>
      </p:sp>
      <p:sp>
        <p:nvSpPr>
          <p:cNvPr id="3" name="TextBox 2"/>
          <p:cNvSpPr txBox="1"/>
          <p:nvPr/>
        </p:nvSpPr>
        <p:spPr>
          <a:xfrm>
            <a:off x="683568" y="1196752"/>
            <a:ext cx="7344816" cy="4832092"/>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Software Requirement</a:t>
            </a:r>
          </a:p>
          <a:p>
            <a:pPr>
              <a:buFont typeface="Arial" pitchFamily="34" charset="0"/>
              <a:buChar char="•"/>
            </a:pPr>
            <a:r>
              <a:rPr lang="en-US" sz="2800" dirty="0">
                <a:latin typeface="Times New Roman" pitchFamily="18" charset="0"/>
                <a:cs typeface="Times New Roman" pitchFamily="18" charset="0"/>
              </a:rPr>
              <a:t>Hardware Requirement</a:t>
            </a:r>
          </a:p>
          <a:p>
            <a:pPr>
              <a:buFont typeface="Arial" pitchFamily="34" charset="0"/>
              <a:buChar char="•"/>
            </a:pPr>
            <a:r>
              <a:rPr lang="en-US" sz="2800" dirty="0">
                <a:latin typeface="Times New Roman" pitchFamily="18" charset="0"/>
                <a:cs typeface="Times New Roman" pitchFamily="18" charset="0"/>
              </a:rPr>
              <a:t>Feasibility Study</a:t>
            </a:r>
          </a:p>
          <a:p>
            <a:pPr>
              <a:buFont typeface="Arial" pitchFamily="34" charset="0"/>
              <a:buChar char="•"/>
            </a:pPr>
            <a:r>
              <a:rPr lang="en-US" sz="2800" dirty="0">
                <a:latin typeface="Times New Roman" pitchFamily="18" charset="0"/>
                <a:cs typeface="Times New Roman" pitchFamily="18" charset="0"/>
              </a:rPr>
              <a:t>Techniques Used</a:t>
            </a:r>
          </a:p>
          <a:p>
            <a:pPr>
              <a:buFont typeface="Arial" pitchFamily="34" charset="0"/>
              <a:buChar char="•"/>
            </a:pPr>
            <a:r>
              <a:rPr lang="en-US" sz="2800" dirty="0">
                <a:latin typeface="Times New Roman" pitchFamily="18" charset="0"/>
                <a:cs typeface="Times New Roman" pitchFamily="18" charset="0"/>
              </a:rPr>
              <a:t>Results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r>
              <a:rPr lang="en-US" sz="2800" dirty="0">
                <a:latin typeface="Times New Roman" pitchFamily="18" charset="0"/>
                <a:cs typeface="Times New Roman" pitchFamily="18" charset="0"/>
              </a:rPr>
              <a:t>Q&amp;A</a:t>
            </a:r>
          </a:p>
          <a:p>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3908B4-C948-D30C-96EC-01FCA088B14F}"/>
              </a:ext>
            </a:extLst>
          </p:cNvPr>
          <p:cNvSpPr txBox="1"/>
          <p:nvPr/>
        </p:nvSpPr>
        <p:spPr>
          <a:xfrm>
            <a:off x="395536" y="260648"/>
            <a:ext cx="7488832"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Repository Link</a:t>
            </a:r>
          </a:p>
        </p:txBody>
      </p:sp>
      <p:sp>
        <p:nvSpPr>
          <p:cNvPr id="4" name="TextBox 3">
            <a:extLst>
              <a:ext uri="{FF2B5EF4-FFF2-40B4-BE49-F238E27FC236}">
                <a16:creationId xmlns:a16="http://schemas.microsoft.com/office/drawing/2014/main" id="{EB03A660-2661-3FA4-3758-533732C75933}"/>
              </a:ext>
            </a:extLst>
          </p:cNvPr>
          <p:cNvSpPr txBox="1"/>
          <p:nvPr/>
        </p:nvSpPr>
        <p:spPr>
          <a:xfrm>
            <a:off x="755576" y="1556792"/>
            <a:ext cx="7272808" cy="400110"/>
          </a:xfrm>
          <a:prstGeom prst="rect">
            <a:avLst/>
          </a:prstGeom>
          <a:noFill/>
        </p:spPr>
        <p:txBody>
          <a:bodyPr wrap="square">
            <a:spAutoFit/>
          </a:bodyPr>
          <a:lstStyle/>
          <a:p>
            <a:r>
              <a:rPr lang="en-IN" sz="2000" dirty="0">
                <a:hlinkClick r:id="rId2"/>
              </a:rPr>
              <a:t>https://github.com/ydv-kanchan/EasyMart/tree/main</a:t>
            </a:r>
            <a:r>
              <a:rPr lang="en-IN" sz="2000" dirty="0"/>
              <a:t> </a:t>
            </a:r>
          </a:p>
        </p:txBody>
      </p:sp>
      <p:sp>
        <p:nvSpPr>
          <p:cNvPr id="14" name="TextBox 13">
            <a:extLst>
              <a:ext uri="{FF2B5EF4-FFF2-40B4-BE49-F238E27FC236}">
                <a16:creationId xmlns:a16="http://schemas.microsoft.com/office/drawing/2014/main" id="{F61EBDA5-A71A-8206-E5B8-70BE2D76312B}"/>
              </a:ext>
            </a:extLst>
          </p:cNvPr>
          <p:cNvSpPr txBox="1"/>
          <p:nvPr/>
        </p:nvSpPr>
        <p:spPr>
          <a:xfrm>
            <a:off x="827584" y="2132856"/>
            <a:ext cx="8208912" cy="2246769"/>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Contributing</a:t>
            </a:r>
            <a:r>
              <a:rPr lang="en-US" sz="2000" dirty="0">
                <a:latin typeface="Times New Roman" panose="02020603050405020304" pitchFamily="18" charset="0"/>
                <a:cs typeface="Times New Roman" panose="02020603050405020304" pitchFamily="18" charset="0"/>
              </a:rPr>
              <a: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We welcome contributions from everyone! If you're interested in contributing:</a:t>
            </a:r>
          </a:p>
          <a:p>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Fork the repo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Create a new branch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Commit your changes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Push and create a pull request </a:t>
            </a:r>
          </a:p>
        </p:txBody>
      </p:sp>
    </p:spTree>
    <p:extLst>
      <p:ext uri="{BB962C8B-B14F-4D97-AF65-F5344CB8AC3E}">
        <p14:creationId xmlns:p14="http://schemas.microsoft.com/office/powerpoint/2010/main" val="780845980"/>
      </p:ext>
    </p:extLst>
  </p:cSld>
  <p:clrMapOvr>
    <a:masterClrMapping/>
  </p:clrMapOvr>
  <p:transition advTm="4000">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B2C53B-0FAF-0B38-0B09-4D3782DC808B}"/>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References/Links used</a:t>
            </a:r>
          </a:p>
        </p:txBody>
      </p:sp>
      <p:sp>
        <p:nvSpPr>
          <p:cNvPr id="5" name="TextBox 4">
            <a:extLst>
              <a:ext uri="{FF2B5EF4-FFF2-40B4-BE49-F238E27FC236}">
                <a16:creationId xmlns:a16="http://schemas.microsoft.com/office/drawing/2014/main" id="{991D678A-B772-0882-3D44-9E7F770B4A5F}"/>
              </a:ext>
            </a:extLst>
          </p:cNvPr>
          <p:cNvSpPr txBox="1"/>
          <p:nvPr/>
        </p:nvSpPr>
        <p:spPr>
          <a:xfrm>
            <a:off x="683568" y="1700808"/>
            <a:ext cx="6264696" cy="2246769"/>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hlinkClick r:id="rId2"/>
              </a:rPr>
              <a:t>https://expressjs.com/</a:t>
            </a:r>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hlinkClick r:id="rId3"/>
              </a:rPr>
              <a:t>https://nodejs.org/en</a:t>
            </a:r>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hlinkClick r:id="rId4"/>
              </a:rPr>
              <a:t>https://www.mysql.com/</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hlinkClick r:id="rId5"/>
              </a:rPr>
              <a:t>https://react.dev/</a:t>
            </a:r>
            <a:r>
              <a:rPr lang="en-IN" sz="2000" dirty="0">
                <a:latin typeface="Times New Roman" panose="02020603050405020304" pitchFamily="18" charset="0"/>
                <a:cs typeface="Times New Roman" panose="02020603050405020304" pitchFamily="18" charset="0"/>
              </a:rPr>
              <a:t> </a:t>
            </a:r>
          </a:p>
        </p:txBody>
      </p:sp>
    </p:spTree>
  </p:cSld>
  <p:clrMapOvr>
    <a:masterClrMapping/>
  </p:clrMapOvr>
  <p:transition advTm="4000">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2A4E44-CEA5-A928-0D95-3B97A0622C0C}"/>
              </a:ext>
            </a:extLst>
          </p:cNvPr>
          <p:cNvPicPr>
            <a:picLocks noChangeAspect="1"/>
          </p:cNvPicPr>
          <p:nvPr/>
        </p:nvPicPr>
        <p:blipFill>
          <a:blip r:embed="rId2"/>
          <a:stretch>
            <a:fillRect/>
          </a:stretch>
        </p:blipFill>
        <p:spPr>
          <a:xfrm>
            <a:off x="-108520" y="0"/>
            <a:ext cx="9433047" cy="6957392"/>
          </a:xfrm>
          <a:prstGeom prst="rect">
            <a:avLst/>
          </a:prstGeom>
        </p:spPr>
      </p:pic>
    </p:spTree>
    <p:extLst>
      <p:ext uri="{BB962C8B-B14F-4D97-AF65-F5344CB8AC3E}">
        <p14:creationId xmlns:p14="http://schemas.microsoft.com/office/powerpoint/2010/main" val="989104838"/>
      </p:ext>
    </p:extLst>
  </p:cSld>
  <p:clrMapOvr>
    <a:masterClrMapping/>
  </p:clrMapOvr>
  <p:transition advTm="4000">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 name="Picture 1">
            <a:extLst>
              <a:ext uri="{FF2B5EF4-FFF2-40B4-BE49-F238E27FC236}">
                <a16:creationId xmlns:a16="http://schemas.microsoft.com/office/drawing/2014/main" id="{4BCE8B99-FAED-18D2-6961-EA517C0AFFE7}"/>
              </a:ext>
            </a:extLst>
          </p:cNvPr>
          <p:cNvPicPr>
            <a:picLocks noChangeAspect="1"/>
          </p:cNvPicPr>
          <p:nvPr/>
        </p:nvPicPr>
        <p:blipFill>
          <a:blip r:embed="rId2"/>
          <a:stretch>
            <a:fillRect/>
          </a:stretch>
        </p:blipFill>
        <p:spPr>
          <a:xfrm>
            <a:off x="0" y="0"/>
            <a:ext cx="9144000" cy="695739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45433"/>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Introduction</a:t>
            </a:r>
          </a:p>
        </p:txBody>
      </p:sp>
      <p:sp>
        <p:nvSpPr>
          <p:cNvPr id="5" name="TextBox 4">
            <a:extLst>
              <a:ext uri="{FF2B5EF4-FFF2-40B4-BE49-F238E27FC236}">
                <a16:creationId xmlns:a16="http://schemas.microsoft.com/office/drawing/2014/main" id="{F53D9564-69A1-DB6E-ECBD-30902D43F591}"/>
              </a:ext>
            </a:extLst>
          </p:cNvPr>
          <p:cNvSpPr txBox="1"/>
          <p:nvPr/>
        </p:nvSpPr>
        <p:spPr>
          <a:xfrm>
            <a:off x="539552" y="1484784"/>
            <a:ext cx="7992888" cy="2308324"/>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Our project idea is to provide a seamless and user-friendly platform for vendors and customers to engage in online shopping. It aims to simplify the e-commerce experience by allowing vendors to list products, manage inventory, and interact with customers, while enabling customers to browse, purchase products, and receive notifications about their orders. The platform strives to create an efficient and secure environment for both parties to conduct business smoothly.</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D7F06A-0F48-06CD-C52D-52F2CF1DEB37}"/>
              </a:ext>
            </a:extLst>
          </p:cNvPr>
          <p:cNvSpPr txBox="1"/>
          <p:nvPr/>
        </p:nvSpPr>
        <p:spPr>
          <a:xfrm>
            <a:off x="246929" y="188640"/>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Software Requirements</a:t>
            </a:r>
          </a:p>
        </p:txBody>
      </p:sp>
      <p:sp>
        <p:nvSpPr>
          <p:cNvPr id="9" name="TextBox 8">
            <a:extLst>
              <a:ext uri="{FF2B5EF4-FFF2-40B4-BE49-F238E27FC236}">
                <a16:creationId xmlns:a16="http://schemas.microsoft.com/office/drawing/2014/main" id="{FFA5BC83-723A-7D4A-625D-97451AC72F61}"/>
              </a:ext>
            </a:extLst>
          </p:cNvPr>
          <p:cNvSpPr txBox="1"/>
          <p:nvPr/>
        </p:nvSpPr>
        <p:spPr>
          <a:xfrm>
            <a:off x="683568" y="1412776"/>
            <a:ext cx="7920880" cy="3691844"/>
          </a:xfrm>
          <a:prstGeom prst="rect">
            <a:avLst/>
          </a:prstGeom>
          <a:noFill/>
        </p:spPr>
        <p:txBody>
          <a:bodyPr wrap="square" rtlCol="0">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Frontend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React.js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Backend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Node.js with Express.js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Database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MySQL</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(JSON Web Tokens)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Service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NodeMailer</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Version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 &amp; GitHub</a:t>
            </a:r>
          </a:p>
        </p:txBody>
      </p:sp>
    </p:spTree>
    <p:extLst>
      <p:ext uri="{BB962C8B-B14F-4D97-AF65-F5344CB8AC3E}">
        <p14:creationId xmlns:p14="http://schemas.microsoft.com/office/powerpoint/2010/main" val="97081111"/>
      </p:ext>
    </p:extLst>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5616624"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Hardware Requirements</a:t>
            </a:r>
          </a:p>
        </p:txBody>
      </p:sp>
      <p:sp>
        <p:nvSpPr>
          <p:cNvPr id="5" name="Rectangle 2">
            <a:extLst>
              <a:ext uri="{FF2B5EF4-FFF2-40B4-BE49-F238E27FC236}">
                <a16:creationId xmlns:a16="http://schemas.microsoft.com/office/drawing/2014/main" id="{5CCFBDE6-F5BD-075C-7045-71688B0222B4}"/>
              </a:ext>
            </a:extLst>
          </p:cNvPr>
          <p:cNvSpPr>
            <a:spLocks noChangeArrowheads="1"/>
          </p:cNvSpPr>
          <p:nvPr/>
        </p:nvSpPr>
        <p:spPr bwMode="auto">
          <a:xfrm>
            <a:off x="539552" y="842336"/>
            <a:ext cx="6192688" cy="6154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Development Machine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Processor: Intel i5 or higher</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RAM: 8 GB minimum</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SSD with at least 256 GB free space</a:t>
            </a:r>
          </a:p>
          <a:p>
            <a:pPr marL="0" marR="0" lvl="0" indent="0" algn="just" defTabSz="914400" rtl="0" eaLnBrk="0" fontAlgn="base" latinLnBrk="0" hangingPunct="0">
              <a:lnSpc>
                <a:spcPct val="2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Server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CPU: Multi-core processor</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RAM: 16 GB or more</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SSD with sufficient capacity</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Network: Stable internet connection</a:t>
            </a:r>
          </a:p>
          <a:p>
            <a:pPr marL="0" marR="0" lvl="0" indent="0" algn="just" defTabSz="914400" rtl="0" eaLnBrk="0" fontAlgn="base" latinLnBrk="0" hangingPunct="0">
              <a:lnSpc>
                <a:spcPct val="2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BD189-C455-2975-EDA5-2DDFA6578E7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6FAAA0E-4788-3ABD-F596-3CD45C5E6ACF}"/>
              </a:ext>
            </a:extLst>
          </p:cNvPr>
          <p:cNvSpPr txBox="1"/>
          <p:nvPr/>
        </p:nvSpPr>
        <p:spPr>
          <a:xfrm>
            <a:off x="224098" y="269985"/>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Feasibility Study</a:t>
            </a:r>
          </a:p>
        </p:txBody>
      </p:sp>
      <p:sp>
        <p:nvSpPr>
          <p:cNvPr id="4" name="TextBox 3">
            <a:extLst>
              <a:ext uri="{FF2B5EF4-FFF2-40B4-BE49-F238E27FC236}">
                <a16:creationId xmlns:a16="http://schemas.microsoft.com/office/drawing/2014/main" id="{A35C8BD3-A654-0025-56F2-43C5DB7D814B}"/>
              </a:ext>
            </a:extLst>
          </p:cNvPr>
          <p:cNvSpPr txBox="1"/>
          <p:nvPr/>
        </p:nvSpPr>
        <p:spPr>
          <a:xfrm>
            <a:off x="246928" y="1124744"/>
            <a:ext cx="8213504" cy="400110"/>
          </a:xfrm>
          <a:prstGeom prst="rect">
            <a:avLst/>
          </a:prstGeom>
          <a:noFill/>
        </p:spPr>
        <p:txBody>
          <a:bodyPr wrap="square" rtlCol="0">
            <a:spAutoFit/>
          </a:bodyPr>
          <a:lstStyle/>
          <a:p>
            <a:pPr marL="457200" indent="-457200" algn="just">
              <a:buAutoNum type="arabicPeriod"/>
            </a:pPr>
            <a:endParaRPr lang="en-US" sz="2000" dirty="0">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26367139-B788-7C85-08CA-5F7D25C66620}"/>
              </a:ext>
            </a:extLst>
          </p:cNvPr>
          <p:cNvSpPr>
            <a:spLocks noChangeArrowheads="1"/>
          </p:cNvSpPr>
          <p:nvPr/>
        </p:nvSpPr>
        <p:spPr bwMode="auto">
          <a:xfrm>
            <a:off x="224098" y="790991"/>
            <a:ext cx="7948302" cy="369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Technical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Utilizes well-established technologies like React, Node.js, and MySQL, ensuring robust performance.</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Operational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User-friendly interfaces for both vendors and customers, promoting ease of use.</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Economic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Open-source tools minimize costs, making the project economically viable.</a:t>
            </a:r>
          </a:p>
        </p:txBody>
      </p:sp>
    </p:spTree>
    <p:extLst>
      <p:ext uri="{BB962C8B-B14F-4D97-AF65-F5344CB8AC3E}">
        <p14:creationId xmlns:p14="http://schemas.microsoft.com/office/powerpoint/2010/main" val="3143482001"/>
      </p:ext>
    </p:extLst>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60E9FB-4302-0ADC-E553-6C821C4427E3}"/>
              </a:ext>
            </a:extLst>
          </p:cNvPr>
          <p:cNvSpPr txBox="1"/>
          <p:nvPr/>
        </p:nvSpPr>
        <p:spPr>
          <a:xfrm>
            <a:off x="467544" y="260648"/>
            <a:ext cx="5400600"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Techniques Used</a:t>
            </a:r>
            <a:endParaRPr lang="en-US" sz="3200" b="1" dirty="0">
              <a:latin typeface="Times New Roman" panose="02020603050405020304" pitchFamily="18" charset="0"/>
              <a:cs typeface="Times New Roman" pitchFamily="18" charset="0"/>
            </a:endParaRPr>
          </a:p>
        </p:txBody>
      </p:sp>
      <p:sp>
        <p:nvSpPr>
          <p:cNvPr id="3" name="Rectangle 1">
            <a:extLst>
              <a:ext uri="{FF2B5EF4-FFF2-40B4-BE49-F238E27FC236}">
                <a16:creationId xmlns:a16="http://schemas.microsoft.com/office/drawing/2014/main" id="{47FDE992-2A5D-231F-E8A8-5758305CA03C}"/>
              </a:ext>
            </a:extLst>
          </p:cNvPr>
          <p:cNvSpPr>
            <a:spLocks noChangeArrowheads="1"/>
          </p:cNvSpPr>
          <p:nvPr/>
        </p:nvSpPr>
        <p:spPr bwMode="auto">
          <a:xfrm>
            <a:off x="-36512" y="1124744"/>
            <a:ext cx="7992888" cy="4307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for secure user sessions.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NodeMailer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sending emails upon registration and other events.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Database Management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MySQL for structured data storage.</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Role-Based Access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Differentiated dashboards and functionalities for vendors and customers.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Version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 for tracking changes and collaboration.</a:t>
            </a:r>
          </a:p>
        </p:txBody>
      </p:sp>
    </p:spTree>
    <p:extLst>
      <p:ext uri="{BB962C8B-B14F-4D97-AF65-F5344CB8AC3E}">
        <p14:creationId xmlns:p14="http://schemas.microsoft.com/office/powerpoint/2010/main" val="1520096501"/>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AE4E9-A733-3205-45D7-BBABC19A1492}"/>
              </a:ext>
            </a:extLst>
          </p:cNvPr>
          <p:cNvSpPr>
            <a:spLocks noGrp="1"/>
          </p:cNvSpPr>
          <p:nvPr>
            <p:ph type="ctrTitle"/>
          </p:nvPr>
        </p:nvSpPr>
        <p:spPr>
          <a:xfrm>
            <a:off x="0" y="1"/>
            <a:ext cx="3563888" cy="914400"/>
          </a:xfrm>
        </p:spPr>
        <p:txBody>
          <a:bodyPr/>
          <a:lstStyle/>
          <a:p>
            <a:r>
              <a:rPr lang="en-IN" dirty="0"/>
              <a:t>Key Features</a:t>
            </a:r>
          </a:p>
        </p:txBody>
      </p:sp>
      <p:sp>
        <p:nvSpPr>
          <p:cNvPr id="6" name="Rectangle 2">
            <a:extLst>
              <a:ext uri="{FF2B5EF4-FFF2-40B4-BE49-F238E27FC236}">
                <a16:creationId xmlns:a16="http://schemas.microsoft.com/office/drawing/2014/main" id="{2313D10D-08E9-D4AB-05C5-7BE75C24AC5D}"/>
              </a:ext>
            </a:extLst>
          </p:cNvPr>
          <p:cNvSpPr>
            <a:spLocks noGrp="1" noChangeArrowheads="1"/>
          </p:cNvSpPr>
          <p:nvPr>
            <p:ph type="subTitle" idx="1"/>
          </p:nvPr>
        </p:nvSpPr>
        <p:spPr bwMode="auto">
          <a:xfrm>
            <a:off x="323528" y="1102177"/>
            <a:ext cx="8215063" cy="4653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Registration &amp; Login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Secure authentication with role-based access for vendors and customers.</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Product Management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can list and manage their products effortlessly.</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Automated email notifications for account creation, order updates, and more.</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JWT-based authentication ensures secure user sessions.</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Responsive UI</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Easy-to-use interface with seamless navigation for both vendors and customers.</a:t>
            </a:r>
          </a:p>
        </p:txBody>
      </p:sp>
    </p:spTree>
    <p:extLst>
      <p:ext uri="{BB962C8B-B14F-4D97-AF65-F5344CB8AC3E}">
        <p14:creationId xmlns:p14="http://schemas.microsoft.com/office/powerpoint/2010/main" val="3718026959"/>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98A00-D81A-7ABD-0C40-05DF1F78B3C5}"/>
              </a:ext>
            </a:extLst>
          </p:cNvPr>
          <p:cNvSpPr>
            <a:spLocks noGrp="1"/>
          </p:cNvSpPr>
          <p:nvPr>
            <p:ph type="ctrTitle"/>
          </p:nvPr>
        </p:nvSpPr>
        <p:spPr>
          <a:xfrm>
            <a:off x="0" y="1"/>
            <a:ext cx="3707904" cy="914400"/>
          </a:xfrm>
        </p:spPr>
        <p:txBody>
          <a:bodyPr/>
          <a:lstStyle/>
          <a:p>
            <a:r>
              <a:rPr lang="en-IN" dirty="0"/>
              <a:t>Key Features</a:t>
            </a:r>
          </a:p>
        </p:txBody>
      </p:sp>
      <p:sp>
        <p:nvSpPr>
          <p:cNvPr id="6" name="Rectangle 2">
            <a:extLst>
              <a:ext uri="{FF2B5EF4-FFF2-40B4-BE49-F238E27FC236}">
                <a16:creationId xmlns:a16="http://schemas.microsoft.com/office/drawing/2014/main" id="{E83B74E5-A9A4-0CF3-D4CB-C8B15E224F62}"/>
              </a:ext>
            </a:extLst>
          </p:cNvPr>
          <p:cNvSpPr>
            <a:spLocks noGrp="1" noChangeArrowheads="1"/>
          </p:cNvSpPr>
          <p:nvPr>
            <p:ph type="subTitle" idx="1"/>
          </p:nvPr>
        </p:nvSpPr>
        <p:spPr bwMode="auto">
          <a:xfrm>
            <a:off x="539552" y="967524"/>
            <a:ext cx="7848873" cy="4922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Vendor / </a:t>
            </a:r>
            <a:r>
              <a:rPr lang="en-US" altLang="en-US" sz="2000" b="1" dirty="0">
                <a:solidFill>
                  <a:schemeClr val="tx1"/>
                </a:solidFill>
                <a:latin typeface="Times New Roman" panose="02020603050405020304" pitchFamily="18" charset="0"/>
                <a:cs typeface="Times New Roman" panose="02020603050405020304" pitchFamily="18" charset="0"/>
              </a:rPr>
              <a:t>Customer</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Profile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can manage their personal information, store details, and settings.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Vendor / </a:t>
            </a:r>
            <a:r>
              <a:rPr lang="en-US" altLang="en-US" sz="2000" b="1" dirty="0">
                <a:solidFill>
                  <a:schemeClr val="tx1"/>
                </a:solidFill>
                <a:latin typeface="Times New Roman" panose="02020603050405020304" pitchFamily="18" charset="0"/>
                <a:cs typeface="Times New Roman" panose="02020603050405020304" pitchFamily="18" charset="0"/>
              </a:rPr>
              <a:t>Customer</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Dashboard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have access to a dedicated dashboard to view orders, products, and sales analytics.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Wishlist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Customers can add products to their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wishlist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future purchases.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Cart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Customers can add products to their shopping cart and proceed to checkout.</a:t>
            </a:r>
          </a:p>
        </p:txBody>
      </p:sp>
    </p:spTree>
    <p:extLst>
      <p:ext uri="{BB962C8B-B14F-4D97-AF65-F5344CB8AC3E}">
        <p14:creationId xmlns:p14="http://schemas.microsoft.com/office/powerpoint/2010/main" val="3315097122"/>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3907</TotalTime>
  <Words>648</Words>
  <Application>Microsoft Office PowerPoint</Application>
  <PresentationFormat>On-screen Show (4:3)</PresentationFormat>
  <Paragraphs>96</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Features</vt:lpstr>
      <vt:lpstr>Key Features</vt:lpstr>
      <vt:lpstr>PowerPoint Presentation</vt:lpstr>
      <vt:lpstr>Project Highlights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Kanchan Yadav</cp:lastModifiedBy>
  <cp:revision>51</cp:revision>
  <dcterms:created xsi:type="dcterms:W3CDTF">2022-12-12T14:14:34Z</dcterms:created>
  <dcterms:modified xsi:type="dcterms:W3CDTF">2025-04-16T04:43:54Z</dcterms:modified>
</cp:coreProperties>
</file>

<file path=docProps/thumbnail.jpeg>
</file>